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91" r:id="rId3"/>
    <p:sldId id="294" r:id="rId4"/>
    <p:sldId id="292" r:id="rId5"/>
    <p:sldId id="293" r:id="rId6"/>
    <p:sldId id="295" r:id="rId7"/>
    <p:sldId id="296" r:id="rId8"/>
    <p:sldId id="297" r:id="rId9"/>
    <p:sldId id="314" r:id="rId10"/>
    <p:sldId id="315" r:id="rId11"/>
    <p:sldId id="316" r:id="rId12"/>
    <p:sldId id="319" r:id="rId13"/>
    <p:sldId id="317" r:id="rId14"/>
    <p:sldId id="318" r:id="rId15"/>
    <p:sldId id="311" r:id="rId16"/>
    <p:sldId id="31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4"/>
    <p:restoredTop sz="94689"/>
  </p:normalViewPr>
  <p:slideViewPr>
    <p:cSldViewPr snapToGrid="0" snapToObjects="1">
      <p:cViewPr varScale="1">
        <p:scale>
          <a:sx n="127" d="100"/>
          <a:sy n="127"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96F64-4889-7F4C-A87C-00E75C142A08}" type="datetimeFigureOut">
              <a:rPr lang="en-US" smtClean="0"/>
              <a:t>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DAB1A-E3A0-4B4E-BB91-9092AE08F561}" type="slidenum">
              <a:rPr lang="en-US" smtClean="0"/>
              <a:t>‹#›</a:t>
            </a:fld>
            <a:endParaRPr lang="en-US"/>
          </a:p>
        </p:txBody>
      </p:sp>
    </p:spTree>
    <p:extLst>
      <p:ext uri="{BB962C8B-B14F-4D97-AF65-F5344CB8AC3E}">
        <p14:creationId xmlns:p14="http://schemas.microsoft.com/office/powerpoint/2010/main" val="1199635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3</a:t>
            </a:fld>
            <a:endParaRPr lang="en-US"/>
          </a:p>
        </p:txBody>
      </p:sp>
    </p:spTree>
    <p:extLst>
      <p:ext uri="{BB962C8B-B14F-4D97-AF65-F5344CB8AC3E}">
        <p14:creationId xmlns:p14="http://schemas.microsoft.com/office/powerpoint/2010/main" val="114169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4</a:t>
            </a:fld>
            <a:endParaRPr lang="en-US"/>
          </a:p>
        </p:txBody>
      </p:sp>
    </p:spTree>
    <p:extLst>
      <p:ext uri="{BB962C8B-B14F-4D97-AF65-F5344CB8AC3E}">
        <p14:creationId xmlns:p14="http://schemas.microsoft.com/office/powerpoint/2010/main" val="150240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5</a:t>
            </a:fld>
            <a:endParaRPr lang="en-US"/>
          </a:p>
        </p:txBody>
      </p:sp>
    </p:spTree>
    <p:extLst>
      <p:ext uri="{BB962C8B-B14F-4D97-AF65-F5344CB8AC3E}">
        <p14:creationId xmlns:p14="http://schemas.microsoft.com/office/powerpoint/2010/main" val="18702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6</a:t>
            </a:fld>
            <a:endParaRPr lang="en-US"/>
          </a:p>
        </p:txBody>
      </p:sp>
    </p:spTree>
    <p:extLst>
      <p:ext uri="{BB962C8B-B14F-4D97-AF65-F5344CB8AC3E}">
        <p14:creationId xmlns:p14="http://schemas.microsoft.com/office/powerpoint/2010/main" val="154764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7</a:t>
            </a:fld>
            <a:endParaRPr lang="en-US"/>
          </a:p>
        </p:txBody>
      </p:sp>
    </p:spTree>
    <p:extLst>
      <p:ext uri="{BB962C8B-B14F-4D97-AF65-F5344CB8AC3E}">
        <p14:creationId xmlns:p14="http://schemas.microsoft.com/office/powerpoint/2010/main" val="60290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8</a:t>
            </a:fld>
            <a:endParaRPr lang="en-US"/>
          </a:p>
        </p:txBody>
      </p:sp>
    </p:spTree>
    <p:extLst>
      <p:ext uri="{BB962C8B-B14F-4D97-AF65-F5344CB8AC3E}">
        <p14:creationId xmlns:p14="http://schemas.microsoft.com/office/powerpoint/2010/main" val="4734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15</a:t>
            </a:fld>
            <a:endParaRPr lang="en-US"/>
          </a:p>
        </p:txBody>
      </p:sp>
    </p:spTree>
    <p:extLst>
      <p:ext uri="{BB962C8B-B14F-4D97-AF65-F5344CB8AC3E}">
        <p14:creationId xmlns:p14="http://schemas.microsoft.com/office/powerpoint/2010/main" val="1671033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S_i</a:t>
            </a:r>
            <a:r>
              <a:rPr lang="en-US" sz="1200" kern="1200" dirty="0" smtClean="0">
                <a:solidFill>
                  <a:schemeClr val="tx1"/>
                </a:solidFill>
                <a:effectLst/>
                <a:latin typeface="+mn-lt"/>
                <a:ea typeface="+mn-ea"/>
                <a:cs typeface="+mn-cs"/>
              </a:rPr>
              <a:t>(f)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{{i_0}^2}{2}\left[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{{\tau}_c/(2\pi)}{1+\left(\pi f {\tau}_c \right)^2} \left\{ 1- e^{-\</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{2\tau}{{\tau}_c}} \left[ \cos(2\pi f\tau)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{1}{\pi f \</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\sin(2\pi f \tau) \right] \right\}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tau_c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{linewidth}},\quad i_0: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{nominal photocurrent amplitude},\quad \tau: \</a:t>
            </a:r>
            <a:r>
              <a:rPr lang="en-US" sz="1200" kern="1200" dirty="0" err="1" smtClean="0">
                <a:solidFill>
                  <a:schemeClr val="tx1"/>
                </a:solidFill>
                <a:effectLst/>
                <a:latin typeface="+mn-lt"/>
                <a:ea typeface="+mn-ea"/>
                <a:cs typeface="+mn-cs"/>
              </a:rPr>
              <a:t>textrm</a:t>
            </a:r>
            <a:r>
              <a:rPr lang="en-US" sz="1200" kern="1200" dirty="0" smtClean="0">
                <a:solidFill>
                  <a:schemeClr val="tx1"/>
                </a:solidFill>
                <a:effectLst/>
                <a:latin typeface="+mn-lt"/>
                <a:ea typeface="+mn-ea"/>
                <a:cs typeface="+mn-cs"/>
              </a:rPr>
              <a:t>{path delay}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7A0A248-3994-AF48-87A7-DFFBD6C3B103}" type="slidenum">
              <a:rPr lang="en-US" smtClean="0"/>
              <a:t>16</a:t>
            </a:fld>
            <a:endParaRPr lang="en-US"/>
          </a:p>
        </p:txBody>
      </p:sp>
    </p:spTree>
    <p:extLst>
      <p:ext uri="{BB962C8B-B14F-4D97-AF65-F5344CB8AC3E}">
        <p14:creationId xmlns:p14="http://schemas.microsoft.com/office/powerpoint/2010/main" val="135777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98E1F6-3B2A-554F-9A24-CA07B6E6F9E4}"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22736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8E1F6-3B2A-554F-9A24-CA07B6E6F9E4}"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59215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8E1F6-3B2A-554F-9A24-CA07B6E6F9E4}"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89813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8E1F6-3B2A-554F-9A24-CA07B6E6F9E4}"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25376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98E1F6-3B2A-554F-9A24-CA07B6E6F9E4}"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98200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98E1F6-3B2A-554F-9A24-CA07B6E6F9E4}"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14546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98E1F6-3B2A-554F-9A24-CA07B6E6F9E4}"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842255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98E1F6-3B2A-554F-9A24-CA07B6E6F9E4}"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3768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8E1F6-3B2A-554F-9A24-CA07B6E6F9E4}"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32903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8E1F6-3B2A-554F-9A24-CA07B6E6F9E4}"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114499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8E1F6-3B2A-554F-9A24-CA07B6E6F9E4}"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57993D-E172-BE43-ABC1-21A768BD7C42}" type="slidenum">
              <a:rPr lang="en-US" smtClean="0"/>
              <a:t>‹#›</a:t>
            </a:fld>
            <a:endParaRPr lang="en-US"/>
          </a:p>
        </p:txBody>
      </p:sp>
    </p:spTree>
    <p:extLst>
      <p:ext uri="{BB962C8B-B14F-4D97-AF65-F5344CB8AC3E}">
        <p14:creationId xmlns:p14="http://schemas.microsoft.com/office/powerpoint/2010/main" val="2918691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8E1F6-3B2A-554F-9A24-CA07B6E6F9E4}" type="datetimeFigureOut">
              <a:rPr lang="en-US" smtClean="0"/>
              <a:t>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7993D-E172-BE43-ABC1-21A768BD7C42}" type="slidenum">
              <a:rPr lang="en-US" smtClean="0"/>
              <a:t>‹#›</a:t>
            </a:fld>
            <a:endParaRPr lang="en-US"/>
          </a:p>
        </p:txBody>
      </p:sp>
    </p:spTree>
    <p:extLst>
      <p:ext uri="{BB962C8B-B14F-4D97-AF65-F5344CB8AC3E}">
        <p14:creationId xmlns:p14="http://schemas.microsoft.com/office/powerpoint/2010/main" val="1291282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emf"/></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Addressing phase noise issues in FMCW Lidar</a:t>
            </a:r>
            <a:endParaRPr lang="en-US" dirty="0"/>
          </a:p>
        </p:txBody>
      </p:sp>
      <p:sp>
        <p:nvSpPr>
          <p:cNvPr id="3" name="Subtitle 2"/>
          <p:cNvSpPr>
            <a:spLocks noGrp="1"/>
          </p:cNvSpPr>
          <p:nvPr>
            <p:ph type="subTitle" idx="1"/>
          </p:nvPr>
        </p:nvSpPr>
        <p:spPr/>
        <p:txBody>
          <a:bodyPr/>
          <a:lstStyle/>
          <a:p>
            <a:r>
              <a:rPr lang="en-US" dirty="0" smtClean="0"/>
              <a:t>Taehwan Kim</a:t>
            </a:r>
          </a:p>
          <a:p>
            <a:r>
              <a:rPr lang="en-US" dirty="0" smtClean="0"/>
              <a:t>10/16/17</a:t>
            </a:r>
            <a:endParaRPr lang="en-US" dirty="0"/>
          </a:p>
        </p:txBody>
      </p:sp>
    </p:spTree>
    <p:extLst>
      <p:ext uri="{BB962C8B-B14F-4D97-AF65-F5344CB8AC3E}">
        <p14:creationId xmlns:p14="http://schemas.microsoft.com/office/powerpoint/2010/main" val="267448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smtClean="0"/>
              <a:t>Measured chirping nonlinearity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00" y="2440738"/>
            <a:ext cx="5400000" cy="40499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00" y="2440738"/>
            <a:ext cx="5400000" cy="4049998"/>
          </a:xfrm>
          <a:prstGeom prst="rect">
            <a:avLst/>
          </a:prstGeom>
        </p:spPr>
      </p:pic>
      <p:sp>
        <p:nvSpPr>
          <p:cNvPr id="6" name="Rectangle 5"/>
          <p:cNvSpPr/>
          <p:nvPr/>
        </p:nvSpPr>
        <p:spPr>
          <a:xfrm>
            <a:off x="2889950" y="2330626"/>
            <a:ext cx="727700" cy="307777"/>
          </a:xfrm>
          <a:prstGeom prst="rect">
            <a:avLst/>
          </a:prstGeom>
        </p:spPr>
        <p:txBody>
          <a:bodyPr wrap="none">
            <a:spAutoFit/>
          </a:bodyPr>
          <a:lstStyle/>
          <a:p>
            <a:r>
              <a:rPr lang="en-US" sz="1400" smtClean="0"/>
              <a:t>Periods</a:t>
            </a:r>
            <a:endParaRPr lang="en-US" sz="1400" dirty="0"/>
          </a:p>
        </p:txBody>
      </p:sp>
      <p:sp>
        <p:nvSpPr>
          <p:cNvPr id="7" name="Rectangle 6"/>
          <p:cNvSpPr/>
          <p:nvPr/>
        </p:nvSpPr>
        <p:spPr>
          <a:xfrm>
            <a:off x="8378025" y="2330626"/>
            <a:ext cx="1925271" cy="307777"/>
          </a:xfrm>
          <a:prstGeom prst="rect">
            <a:avLst/>
          </a:prstGeom>
        </p:spPr>
        <p:txBody>
          <a:bodyPr wrap="none">
            <a:spAutoFit/>
          </a:bodyPr>
          <a:lstStyle/>
          <a:p>
            <a:r>
              <a:rPr lang="en-US" sz="1400" smtClean="0"/>
              <a:t>Time-domain waveform</a:t>
            </a:r>
            <a:endParaRPr lang="en-US" sz="1400" dirty="0"/>
          </a:p>
        </p:txBody>
      </p:sp>
    </p:spTree>
    <p:extLst>
      <p:ext uri="{BB962C8B-B14F-4D97-AF65-F5344CB8AC3E}">
        <p14:creationId xmlns:p14="http://schemas.microsoft.com/office/powerpoint/2010/main" val="86052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smtClean="0"/>
              <a:t>Nonlinearity correction for 1.5m sample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147" y="2314745"/>
            <a:ext cx="5677705" cy="4258277"/>
          </a:xfrm>
          <a:prstGeom prst="rect">
            <a:avLst/>
          </a:prstGeom>
        </p:spPr>
      </p:pic>
    </p:spTree>
    <p:extLst>
      <p:ext uri="{BB962C8B-B14F-4D97-AF65-F5344CB8AC3E}">
        <p14:creationId xmlns:p14="http://schemas.microsoft.com/office/powerpoint/2010/main" val="117921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smtClean="0"/>
              <a:t>How close is the Lorentzian model to the actual measurement?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225" y="2440739"/>
            <a:ext cx="5161550" cy="3871161"/>
          </a:xfrm>
          <a:prstGeom prst="rect">
            <a:avLst/>
          </a:prstGeom>
        </p:spPr>
      </p:pic>
    </p:spTree>
    <p:extLst>
      <p:ext uri="{BB962C8B-B14F-4D97-AF65-F5344CB8AC3E}">
        <p14:creationId xmlns:p14="http://schemas.microsoft.com/office/powerpoint/2010/main" val="165081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err="1" smtClean="0"/>
              <a:t>Lorenztian</a:t>
            </a:r>
            <a:r>
              <a:rPr lang="en-US" dirty="0" smtClean="0"/>
              <a:t> LSE: 1.5m sample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405" y="2561293"/>
            <a:ext cx="4320000" cy="28800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010" y="2561294"/>
            <a:ext cx="4320000" cy="2880000"/>
          </a:xfrm>
          <a:prstGeom prst="rect">
            <a:avLst/>
          </a:prstGeom>
        </p:spPr>
      </p:pic>
      <p:sp>
        <p:nvSpPr>
          <p:cNvPr id="7" name="Rectangle 6"/>
          <p:cNvSpPr/>
          <p:nvPr/>
        </p:nvSpPr>
        <p:spPr>
          <a:xfrm>
            <a:off x="4497650" y="5759967"/>
            <a:ext cx="1726755" cy="523220"/>
          </a:xfrm>
          <a:prstGeom prst="rect">
            <a:avLst/>
          </a:prstGeom>
        </p:spPr>
        <p:txBody>
          <a:bodyPr wrap="none">
            <a:spAutoFit/>
          </a:bodyPr>
          <a:lstStyle/>
          <a:p>
            <a:r>
              <a:rPr lang="en-US" sz="1400" dirty="0" smtClean="0"/>
              <a:t>PER: sigma = 24.8cm</a:t>
            </a:r>
          </a:p>
          <a:p>
            <a:r>
              <a:rPr lang="en-US" sz="1400" dirty="0" smtClean="0"/>
              <a:t>LLSE: sigma = 2.27cm</a:t>
            </a:r>
            <a:endParaRPr lang="en-US" sz="1400" dirty="0"/>
          </a:p>
        </p:txBody>
      </p:sp>
    </p:spTree>
    <p:extLst>
      <p:ext uri="{BB962C8B-B14F-4D97-AF65-F5344CB8AC3E}">
        <p14:creationId xmlns:p14="http://schemas.microsoft.com/office/powerpoint/2010/main" val="4569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err="1" smtClean="0"/>
              <a:t>Lorenztian</a:t>
            </a:r>
            <a:r>
              <a:rPr lang="en-US" dirty="0" smtClean="0"/>
              <a:t> LSE: 2.2m sample</a:t>
            </a:r>
            <a:endParaRPr lang="en-US" dirty="0"/>
          </a:p>
        </p:txBody>
      </p:sp>
      <p:sp>
        <p:nvSpPr>
          <p:cNvPr id="7" name="Rectangle 6"/>
          <p:cNvSpPr/>
          <p:nvPr/>
        </p:nvSpPr>
        <p:spPr>
          <a:xfrm>
            <a:off x="4497650" y="5759967"/>
            <a:ext cx="1726755" cy="523220"/>
          </a:xfrm>
          <a:prstGeom prst="rect">
            <a:avLst/>
          </a:prstGeom>
        </p:spPr>
        <p:txBody>
          <a:bodyPr wrap="none">
            <a:spAutoFit/>
          </a:bodyPr>
          <a:lstStyle/>
          <a:p>
            <a:r>
              <a:rPr lang="en-US" sz="1400" dirty="0" smtClean="0"/>
              <a:t>PER: sigma = 27.3cm</a:t>
            </a:r>
          </a:p>
          <a:p>
            <a:r>
              <a:rPr lang="en-US" sz="1400" dirty="0" smtClean="0"/>
              <a:t>LLSE: sigma = 2.19cm</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405" y="2489047"/>
            <a:ext cx="4320000" cy="288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752" y="2489047"/>
            <a:ext cx="4320000" cy="2880000"/>
          </a:xfrm>
          <a:prstGeom prst="rect">
            <a:avLst/>
          </a:prstGeom>
        </p:spPr>
      </p:pic>
    </p:spTree>
    <p:extLst>
      <p:ext uri="{BB962C8B-B14F-4D97-AF65-F5344CB8AC3E}">
        <p14:creationId xmlns:p14="http://schemas.microsoft.com/office/powerpoint/2010/main" val="202840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a:xfrm>
            <a:off x="838200" y="365125"/>
            <a:ext cx="10515600" cy="755495"/>
          </a:xfrm>
        </p:spPr>
        <p:txBody>
          <a:bodyPr>
            <a:normAutofit/>
          </a:bodyPr>
          <a:lstStyle/>
          <a:p>
            <a:r>
              <a:rPr lang="en-US" dirty="0" smtClean="0"/>
              <a:t>End-to-end system model including algorithm</a:t>
            </a:r>
            <a:endParaRPr lang="en-US" dirty="0"/>
          </a:p>
        </p:txBody>
      </p:sp>
      <p:sp>
        <p:nvSpPr>
          <p:cNvPr id="16" name="Content Placeholder 2"/>
          <p:cNvSpPr txBox="1">
            <a:spLocks/>
          </p:cNvSpPr>
          <p:nvPr/>
        </p:nvSpPr>
        <p:spPr>
          <a:xfrm>
            <a:off x="312420" y="1346886"/>
            <a:ext cx="11567160"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ym typeface="Wingdings"/>
            </a:endParaRPr>
          </a:p>
        </p:txBody>
      </p:sp>
      <p:sp>
        <p:nvSpPr>
          <p:cNvPr id="12" name="Rectangle 11"/>
          <p:cNvSpPr/>
          <p:nvPr/>
        </p:nvSpPr>
        <p:spPr>
          <a:xfrm>
            <a:off x="4413124" y="1150082"/>
            <a:ext cx="3002873" cy="400110"/>
          </a:xfrm>
          <a:prstGeom prst="rect">
            <a:avLst/>
          </a:prstGeom>
        </p:spPr>
        <p:txBody>
          <a:bodyPr wrap="none">
            <a:spAutoFit/>
          </a:bodyPr>
          <a:lstStyle/>
          <a:p>
            <a:r>
              <a:rPr lang="en-US" sz="2000" dirty="0" smtClean="0"/>
              <a:t>(Max range, RF bandwidth)</a:t>
            </a:r>
            <a:endParaRPr lang="en-US" sz="2000" dirty="0"/>
          </a:p>
        </p:txBody>
      </p:sp>
      <p:sp>
        <p:nvSpPr>
          <p:cNvPr id="13" name="Content Placeholder 2"/>
          <p:cNvSpPr txBox="1">
            <a:spLocks/>
          </p:cNvSpPr>
          <p:nvPr/>
        </p:nvSpPr>
        <p:spPr>
          <a:xfrm>
            <a:off x="312420" y="5150502"/>
            <a:ext cx="11567160" cy="15550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For </a:t>
            </a:r>
            <a:r>
              <a:rPr lang="en-US" dirty="0"/>
              <a:t>5</a:t>
            </a:r>
            <a:r>
              <a:rPr lang="en-US" dirty="0" smtClean="0"/>
              <a:t>cm accuracy target, 300m, 1GHz does not work with 10MHz linewidth</a:t>
            </a:r>
          </a:p>
          <a:p>
            <a:r>
              <a:rPr lang="en-US" dirty="0"/>
              <a:t>By increasing RX bandwidth, chirp BW can be </a:t>
            </a:r>
            <a:r>
              <a:rPr lang="en-US" dirty="0" smtClean="0"/>
              <a:t>increased -&gt; better perform.</a:t>
            </a:r>
          </a:p>
          <a:p>
            <a:r>
              <a:rPr lang="en-US" dirty="0" smtClean="0"/>
              <a:t>By reducing maximum range, chirp BW can be increased &amp; more coherent</a:t>
            </a:r>
          </a:p>
        </p:txBody>
      </p:sp>
      <p:sp>
        <p:nvSpPr>
          <p:cNvPr id="17" name="Rectangle 16"/>
          <p:cNvSpPr/>
          <p:nvPr/>
        </p:nvSpPr>
        <p:spPr>
          <a:xfrm>
            <a:off x="7721274" y="1200677"/>
            <a:ext cx="933269" cy="400110"/>
          </a:xfrm>
          <a:prstGeom prst="rect">
            <a:avLst/>
          </a:prstGeom>
        </p:spPr>
        <p:txBody>
          <a:bodyPr wrap="none">
            <a:spAutoFit/>
          </a:bodyPr>
          <a:lstStyle/>
          <a:p>
            <a:r>
              <a:rPr lang="en-US" sz="2000" dirty="0" smtClean="0"/>
              <a:t>T=10us</a:t>
            </a:r>
            <a:endParaRPr lang="en-US" sz="2000" dirty="0"/>
          </a:p>
        </p:txBody>
      </p:sp>
      <p:sp>
        <p:nvSpPr>
          <p:cNvPr id="21" name="Rectangle 20"/>
          <p:cNvSpPr/>
          <p:nvPr/>
        </p:nvSpPr>
        <p:spPr>
          <a:xfrm>
            <a:off x="3444819" y="4635446"/>
            <a:ext cx="1418978" cy="400110"/>
          </a:xfrm>
          <a:prstGeom prst="rect">
            <a:avLst/>
          </a:prstGeom>
        </p:spPr>
        <p:txBody>
          <a:bodyPr wrap="none">
            <a:spAutoFit/>
          </a:bodyPr>
          <a:lstStyle/>
          <a:p>
            <a:r>
              <a:rPr lang="en-US" sz="2000" dirty="0" smtClean="0"/>
              <a:t>Chirp: 5GHz</a:t>
            </a:r>
            <a:endParaRPr lang="en-US" sz="2000" dirty="0"/>
          </a:p>
        </p:txBody>
      </p:sp>
      <p:sp>
        <p:nvSpPr>
          <p:cNvPr id="22" name="Rectangle 21"/>
          <p:cNvSpPr/>
          <p:nvPr/>
        </p:nvSpPr>
        <p:spPr>
          <a:xfrm>
            <a:off x="5386510" y="4670008"/>
            <a:ext cx="1548822" cy="400110"/>
          </a:xfrm>
          <a:prstGeom prst="rect">
            <a:avLst/>
          </a:prstGeom>
        </p:spPr>
        <p:txBody>
          <a:bodyPr wrap="none">
            <a:spAutoFit/>
          </a:bodyPr>
          <a:lstStyle/>
          <a:p>
            <a:r>
              <a:rPr lang="en-US" sz="2000" dirty="0" smtClean="0"/>
              <a:t>Chirp: 10GHz</a:t>
            </a:r>
            <a:endParaRPr lang="en-US" sz="2000" dirty="0"/>
          </a:p>
        </p:txBody>
      </p:sp>
      <p:sp>
        <p:nvSpPr>
          <p:cNvPr id="23" name="Rectangle 22"/>
          <p:cNvSpPr/>
          <p:nvPr/>
        </p:nvSpPr>
        <p:spPr>
          <a:xfrm>
            <a:off x="7221785" y="4644451"/>
            <a:ext cx="1548822" cy="400110"/>
          </a:xfrm>
          <a:prstGeom prst="rect">
            <a:avLst/>
          </a:prstGeom>
        </p:spPr>
        <p:txBody>
          <a:bodyPr wrap="none">
            <a:spAutoFit/>
          </a:bodyPr>
          <a:lstStyle/>
          <a:p>
            <a:r>
              <a:rPr lang="en-US" sz="2000" dirty="0" smtClean="0"/>
              <a:t>Chirp: </a:t>
            </a:r>
            <a:r>
              <a:rPr lang="en-US" sz="2000" dirty="0"/>
              <a:t>1</a:t>
            </a:r>
            <a:r>
              <a:rPr lang="en-US" sz="2000" dirty="0" smtClean="0"/>
              <a:t>0GHz</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829" y="1697233"/>
            <a:ext cx="6860341" cy="2749581"/>
          </a:xfrm>
          <a:prstGeom prst="rect">
            <a:avLst/>
          </a:prstGeom>
        </p:spPr>
      </p:pic>
      <p:sp>
        <p:nvSpPr>
          <p:cNvPr id="14" name="Rectangle 13"/>
          <p:cNvSpPr/>
          <p:nvPr/>
        </p:nvSpPr>
        <p:spPr>
          <a:xfrm>
            <a:off x="3686002" y="1538769"/>
            <a:ext cx="1454244" cy="400110"/>
          </a:xfrm>
          <a:prstGeom prst="rect">
            <a:avLst/>
          </a:prstGeom>
          <a:solidFill>
            <a:schemeClr val="bg1"/>
          </a:solidFill>
        </p:spPr>
        <p:txBody>
          <a:bodyPr wrap="none">
            <a:spAutoFit/>
          </a:bodyPr>
          <a:lstStyle/>
          <a:p>
            <a:r>
              <a:rPr lang="en-US" sz="2000" smtClean="0"/>
              <a:t>300m, 1GHz</a:t>
            </a:r>
            <a:endParaRPr lang="en-US" sz="2000" dirty="0"/>
          </a:p>
        </p:txBody>
      </p:sp>
    </p:spTree>
    <p:extLst>
      <p:ext uri="{BB962C8B-B14F-4D97-AF65-F5344CB8AC3E}">
        <p14:creationId xmlns:p14="http://schemas.microsoft.com/office/powerpoint/2010/main" val="634748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52" y="1498939"/>
            <a:ext cx="4809015" cy="4809015"/>
          </a:xfrm>
          <a:prstGeom prst="rect">
            <a:avLst/>
          </a:prstGeom>
        </p:spPr>
      </p:pic>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a:xfrm>
            <a:off x="838200" y="365125"/>
            <a:ext cx="10515600" cy="755495"/>
          </a:xfrm>
        </p:spPr>
        <p:txBody>
          <a:bodyPr>
            <a:normAutofit/>
          </a:bodyPr>
          <a:lstStyle/>
          <a:p>
            <a:r>
              <a:rPr lang="en-US" dirty="0" smtClean="0"/>
              <a:t>For really long distance measurement</a:t>
            </a:r>
            <a:endParaRPr lang="en-US" dirty="0"/>
          </a:p>
        </p:txBody>
      </p:sp>
      <p:sp>
        <p:nvSpPr>
          <p:cNvPr id="16" name="Content Placeholder 2"/>
          <p:cNvSpPr txBox="1">
            <a:spLocks/>
          </p:cNvSpPr>
          <p:nvPr/>
        </p:nvSpPr>
        <p:spPr>
          <a:xfrm>
            <a:off x="312420" y="1346886"/>
            <a:ext cx="11567160"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ym typeface="Wingdings"/>
            </a:endParaRPr>
          </a:p>
        </p:txBody>
      </p:sp>
      <p:sp>
        <p:nvSpPr>
          <p:cNvPr id="17" name="Rectangle 16"/>
          <p:cNvSpPr/>
          <p:nvPr/>
        </p:nvSpPr>
        <p:spPr>
          <a:xfrm>
            <a:off x="2586567" y="3575891"/>
            <a:ext cx="3155031" cy="1631216"/>
          </a:xfrm>
          <a:prstGeom prst="rect">
            <a:avLst/>
          </a:prstGeom>
        </p:spPr>
        <p:txBody>
          <a:bodyPr wrap="none">
            <a:spAutoFit/>
          </a:bodyPr>
          <a:lstStyle/>
          <a:p>
            <a:r>
              <a:rPr lang="en-US" sz="2000" dirty="0" smtClean="0"/>
              <a:t>T=1ms</a:t>
            </a:r>
          </a:p>
          <a:p>
            <a:r>
              <a:rPr lang="en-US" sz="2000" dirty="0" smtClean="0"/>
              <a:t>Distance=1km</a:t>
            </a:r>
          </a:p>
          <a:p>
            <a:r>
              <a:rPr lang="en-US" sz="2000" dirty="0" smtClean="0"/>
              <a:t>Linewidth=100kHz</a:t>
            </a:r>
          </a:p>
          <a:p>
            <a:r>
              <a:rPr lang="en-US" sz="2000" dirty="0" smtClean="0"/>
              <a:t>Chirp bandwidth=5GHz</a:t>
            </a:r>
          </a:p>
          <a:p>
            <a:r>
              <a:rPr lang="en-US" sz="2000" dirty="0" smtClean="0"/>
              <a:t>Number of MC samples=100</a:t>
            </a:r>
            <a:endParaRPr lang="en-US" sz="2000" dirty="0"/>
          </a:p>
        </p:txBody>
      </p:sp>
      <p:sp>
        <p:nvSpPr>
          <p:cNvPr id="15" name="Content Placeholder 2"/>
          <p:cNvSpPr txBox="1">
            <a:spLocks/>
          </p:cNvSpPr>
          <p:nvPr/>
        </p:nvSpPr>
        <p:spPr>
          <a:xfrm>
            <a:off x="5778319" y="1346885"/>
            <a:ext cx="6113501"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If now the goal is not to find out the position of the target, but to just find out if there is something within spectral ROI, SNR constraint could be less stringent</a:t>
            </a:r>
            <a:endParaRPr lang="en-US" dirty="0">
              <a:sym typeface="Wingding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5" y="3782739"/>
            <a:ext cx="5636281" cy="608760"/>
          </a:xfrm>
          <a:prstGeom prst="rect">
            <a:avLst/>
          </a:prstGeom>
        </p:spPr>
      </p:pic>
    </p:spTree>
    <p:extLst>
      <p:ext uri="{BB962C8B-B14F-4D97-AF65-F5344CB8AC3E}">
        <p14:creationId xmlns:p14="http://schemas.microsoft.com/office/powerpoint/2010/main" val="1857519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phase noise on FMCW LIDAR</a:t>
            </a:r>
            <a:endParaRPr lang="en-US" dirty="0"/>
          </a:p>
        </p:txBody>
      </p:sp>
      <p:sp>
        <p:nvSpPr>
          <p:cNvPr id="3" name="Content Placeholder 2"/>
          <p:cNvSpPr>
            <a:spLocks noGrp="1"/>
          </p:cNvSpPr>
          <p:nvPr>
            <p:ph idx="1"/>
          </p:nvPr>
        </p:nvSpPr>
        <p:spPr>
          <a:xfrm>
            <a:off x="6388415" y="4347700"/>
            <a:ext cx="5591238" cy="2031318"/>
          </a:xfrm>
        </p:spPr>
        <p:txBody>
          <a:bodyPr>
            <a:normAutofit/>
          </a:bodyPr>
          <a:lstStyle/>
          <a:p>
            <a:r>
              <a:rPr lang="en-US" dirty="0" smtClean="0"/>
              <a:t>As 𝜏 goes up, PN of TX/RX beams are less correlated (less coherent)</a:t>
            </a:r>
          </a:p>
          <a:p>
            <a:r>
              <a:rPr lang="en-US" dirty="0" smtClean="0"/>
              <a:t>Beating tone becomes weaker &amp; noise pedestal go up</a:t>
            </a:r>
          </a:p>
          <a:p>
            <a:pPr lvl="1"/>
            <a:endParaRPr lang="en-US" dirty="0" smtClean="0">
              <a:latin typeface="+mn-lt"/>
            </a:endParaRPr>
          </a:p>
          <a:p>
            <a:pPr lvl="1"/>
            <a:endParaRPr lang="en-US" dirty="0"/>
          </a:p>
          <a:p>
            <a:pPr lvl="1"/>
            <a:endParaRPr lang="en-US" dirty="0" smtClean="0">
              <a:latin typeface="+mn-lt"/>
            </a:endParaRPr>
          </a:p>
          <a:p>
            <a:pPr lvl="1"/>
            <a:endParaRPr lang="en-US" dirty="0"/>
          </a:p>
          <a:p>
            <a:pPr lvl="1"/>
            <a:endParaRPr lang="en-US" dirty="0" smtClean="0">
              <a:latin typeface="+mn-lt"/>
            </a:endParaRPr>
          </a:p>
          <a:p>
            <a:pPr lvl="1"/>
            <a:endParaRPr lang="en-US"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107" y="1547972"/>
            <a:ext cx="2913560" cy="2185169"/>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104" y="1537265"/>
            <a:ext cx="2913560" cy="2185169"/>
          </a:xfrm>
          <a:prstGeom prst="rect">
            <a:avLst/>
          </a:prstGeom>
        </p:spPr>
      </p:pic>
      <p:sp>
        <p:nvSpPr>
          <p:cNvPr id="43" name="Rectangle 42"/>
          <p:cNvSpPr/>
          <p:nvPr/>
        </p:nvSpPr>
        <p:spPr>
          <a:xfrm>
            <a:off x="7185143" y="3811638"/>
            <a:ext cx="700833" cy="369332"/>
          </a:xfrm>
          <a:prstGeom prst="rect">
            <a:avLst/>
          </a:prstGeom>
        </p:spPr>
        <p:txBody>
          <a:bodyPr wrap="none">
            <a:spAutoFit/>
          </a:bodyPr>
          <a:lstStyle/>
          <a:p>
            <a:r>
              <a:rPr lang="en-US" dirty="0" smtClean="0"/>
              <a:t>20cm</a:t>
            </a:r>
            <a:endParaRPr lang="en-US" dirty="0"/>
          </a:p>
        </p:txBody>
      </p:sp>
      <p:sp>
        <p:nvSpPr>
          <p:cNvPr id="44" name="Rectangle 43"/>
          <p:cNvSpPr/>
          <p:nvPr/>
        </p:nvSpPr>
        <p:spPr>
          <a:xfrm>
            <a:off x="9998467" y="3788264"/>
            <a:ext cx="486030" cy="369332"/>
          </a:xfrm>
          <a:prstGeom prst="rect">
            <a:avLst/>
          </a:prstGeom>
        </p:spPr>
        <p:txBody>
          <a:bodyPr wrap="none">
            <a:spAutoFit/>
          </a:bodyPr>
          <a:lstStyle/>
          <a:p>
            <a:r>
              <a:rPr lang="en-US" dirty="0" smtClean="0"/>
              <a:t>2m</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37" y="1537265"/>
            <a:ext cx="4260781" cy="17076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873" y="3592698"/>
            <a:ext cx="4353444" cy="2176722"/>
          </a:xfrm>
          <a:prstGeom prst="rect">
            <a:avLst/>
          </a:prstGeom>
        </p:spPr>
      </p:pic>
      <p:pic>
        <p:nvPicPr>
          <p:cNvPr id="13" name="Picture 12"/>
          <p:cNvPicPr>
            <a:picLocks noChangeAspect="1"/>
          </p:cNvPicPr>
          <p:nvPr/>
        </p:nvPicPr>
        <p:blipFill>
          <a:blip r:embed="rId6"/>
          <a:stretch>
            <a:fillRect/>
          </a:stretch>
        </p:blipFill>
        <p:spPr>
          <a:xfrm>
            <a:off x="137582" y="5963736"/>
            <a:ext cx="5662015" cy="685772"/>
          </a:xfrm>
          <a:prstGeom prst="rect">
            <a:avLst/>
          </a:prstGeom>
        </p:spPr>
      </p:pic>
      <p:sp>
        <p:nvSpPr>
          <p:cNvPr id="14" name="Rectangle 13"/>
          <p:cNvSpPr/>
          <p:nvPr/>
        </p:nvSpPr>
        <p:spPr>
          <a:xfrm>
            <a:off x="1512681" y="3330829"/>
            <a:ext cx="2033827" cy="307777"/>
          </a:xfrm>
          <a:prstGeom prst="rect">
            <a:avLst/>
          </a:prstGeom>
        </p:spPr>
        <p:txBody>
          <a:bodyPr wrap="none">
            <a:spAutoFit/>
          </a:bodyPr>
          <a:lstStyle/>
          <a:p>
            <a:r>
              <a:rPr lang="en-US" sz="1400" dirty="0" smtClean="0"/>
              <a:t>Linewidth=1MHz, T=10us</a:t>
            </a:r>
            <a:endParaRPr lang="en-US" sz="1400" dirty="0"/>
          </a:p>
        </p:txBody>
      </p:sp>
      <p:sp>
        <p:nvSpPr>
          <p:cNvPr id="15" name="Rectangle 14"/>
          <p:cNvSpPr/>
          <p:nvPr/>
        </p:nvSpPr>
        <p:spPr>
          <a:xfrm>
            <a:off x="941691" y="4906672"/>
            <a:ext cx="1141979" cy="307777"/>
          </a:xfrm>
          <a:prstGeom prst="rect">
            <a:avLst/>
          </a:prstGeom>
        </p:spPr>
        <p:txBody>
          <a:bodyPr wrap="none">
            <a:spAutoFit/>
          </a:bodyPr>
          <a:lstStyle/>
          <a:p>
            <a:r>
              <a:rPr lang="en-US" sz="1400" smtClean="0"/>
              <a:t>Cross @ 82m</a:t>
            </a:r>
            <a:endParaRPr lang="en-US" sz="1400" dirty="0"/>
          </a:p>
        </p:txBody>
      </p:sp>
    </p:spTree>
    <p:extLst>
      <p:ext uri="{BB962C8B-B14F-4D97-AF65-F5344CB8AC3E}">
        <p14:creationId xmlns:p14="http://schemas.microsoft.com/office/powerpoint/2010/main" val="2013293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617785"/>
            <a:ext cx="11567160" cy="4842222"/>
          </a:xfrm>
        </p:spPr>
        <p:txBody>
          <a:bodyPr>
            <a:noAutofit/>
          </a:bodyPr>
          <a:lstStyle/>
          <a:p>
            <a:r>
              <a:rPr lang="en-US" dirty="0" smtClean="0"/>
              <a:t>The common source of phase noise in lasers is spontaneous emission in the cavity</a:t>
            </a:r>
          </a:p>
          <a:p>
            <a:pPr lvl="1"/>
            <a:r>
              <a:rPr lang="en-US" dirty="0" smtClean="0"/>
              <a:t>White frequency noise (noise density 𝛥𝜈 (Hz</a:t>
            </a:r>
            <a:r>
              <a:rPr lang="en-US" baseline="30000" dirty="0" smtClean="0"/>
              <a:t>2</a:t>
            </a:r>
            <a:r>
              <a:rPr lang="en-US" dirty="0" smtClean="0"/>
              <a:t>/Hz)=Linewidth)</a:t>
            </a:r>
          </a:p>
          <a:p>
            <a:pPr lvl="1"/>
            <a:r>
              <a:rPr lang="en-US" dirty="0" smtClean="0"/>
              <a:t>Coherence time (𝜏</a:t>
            </a:r>
            <a:r>
              <a:rPr lang="en-US" baseline="-25000" dirty="0" smtClean="0"/>
              <a:t>c</a:t>
            </a:r>
            <a:r>
              <a:rPr lang="en-US" dirty="0" smtClean="0"/>
              <a:t>) = 1/Linewidth, coherence length = c𝜏</a:t>
            </a:r>
            <a:r>
              <a:rPr lang="en-US" baseline="-25000" dirty="0" smtClean="0"/>
              <a:t>c</a:t>
            </a:r>
          </a:p>
          <a:p>
            <a:r>
              <a:rPr lang="en-US" dirty="0" smtClean="0"/>
              <a:t>Actual laser has other noise sources</a:t>
            </a:r>
          </a:p>
          <a:p>
            <a:pPr lvl="1"/>
            <a:r>
              <a:rPr lang="en-US" dirty="0" smtClean="0"/>
              <a:t>Especially tuning function can add various noise mechanisms</a:t>
            </a:r>
          </a:p>
          <a:p>
            <a:pPr lvl="1"/>
            <a:endParaRPr lang="en-US" dirty="0"/>
          </a:p>
        </p:txBody>
      </p:sp>
      <p:sp>
        <p:nvSpPr>
          <p:cNvPr id="2" name="Title 1"/>
          <p:cNvSpPr>
            <a:spLocks noGrp="1"/>
          </p:cNvSpPr>
          <p:nvPr>
            <p:ph type="title"/>
          </p:nvPr>
        </p:nvSpPr>
        <p:spPr/>
        <p:txBody>
          <a:bodyPr>
            <a:normAutofit/>
          </a:bodyPr>
          <a:lstStyle/>
          <a:p>
            <a:r>
              <a:rPr lang="en-US" dirty="0" smtClean="0"/>
              <a:t>Nature of phase noise in tunable lasers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466" y="4400409"/>
            <a:ext cx="4075545" cy="1789545"/>
          </a:xfrm>
          <a:prstGeom prst="rect">
            <a:avLst/>
          </a:prstGeom>
        </p:spPr>
      </p:pic>
      <p:cxnSp>
        <p:nvCxnSpPr>
          <p:cNvPr id="9" name="Straight Arrow Connector 8"/>
          <p:cNvCxnSpPr/>
          <p:nvPr/>
        </p:nvCxnSpPr>
        <p:spPr>
          <a:xfrm>
            <a:off x="9359948" y="3737018"/>
            <a:ext cx="19645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458112" y="2342447"/>
            <a:ext cx="0" cy="1488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rot="16200000">
            <a:off x="8446199" y="2866312"/>
            <a:ext cx="1653017" cy="307777"/>
          </a:xfrm>
          <a:prstGeom prst="rect">
            <a:avLst/>
          </a:prstGeom>
        </p:spPr>
        <p:txBody>
          <a:bodyPr wrap="none">
            <a:spAutoFit/>
          </a:bodyPr>
          <a:lstStyle/>
          <a:p>
            <a:pPr algn="ctr"/>
            <a:r>
              <a:rPr lang="en-US" sz="1400" b="1" dirty="0" smtClean="0">
                <a:solidFill>
                  <a:srgbClr val="000000"/>
                </a:solidFill>
                <a:ea typeface="Calibri" charset="0"/>
                <a:cs typeface="Calibri" charset="0"/>
              </a:rPr>
              <a:t>Phase noise density</a:t>
            </a:r>
            <a:endParaRPr lang="en-US" sz="1600" b="1" dirty="0">
              <a:ea typeface="Calibri" charset="0"/>
              <a:cs typeface="Calibri" charset="0"/>
            </a:endParaRPr>
          </a:p>
        </p:txBody>
      </p:sp>
      <p:sp>
        <p:nvSpPr>
          <p:cNvPr id="13" name="Rectangle 12"/>
          <p:cNvSpPr/>
          <p:nvPr/>
        </p:nvSpPr>
        <p:spPr>
          <a:xfrm>
            <a:off x="9841766" y="3760722"/>
            <a:ext cx="956929" cy="307777"/>
          </a:xfrm>
          <a:prstGeom prst="rect">
            <a:avLst/>
          </a:prstGeom>
        </p:spPr>
        <p:txBody>
          <a:bodyPr wrap="none">
            <a:spAutoFit/>
          </a:bodyPr>
          <a:lstStyle/>
          <a:p>
            <a:pPr algn="ctr"/>
            <a:r>
              <a:rPr lang="en-US" sz="1400" b="1" dirty="0" smtClean="0">
                <a:solidFill>
                  <a:srgbClr val="000000"/>
                </a:solidFill>
                <a:ea typeface="Calibri" charset="0"/>
                <a:cs typeface="Calibri" charset="0"/>
              </a:rPr>
              <a:t>Frequency</a:t>
            </a:r>
            <a:endParaRPr lang="en-US" sz="1600" b="1" dirty="0">
              <a:ea typeface="Calibri" charset="0"/>
              <a:cs typeface="Calibri" charset="0"/>
            </a:endParaRPr>
          </a:p>
        </p:txBody>
      </p:sp>
      <p:cxnSp>
        <p:nvCxnSpPr>
          <p:cNvPr id="15" name="Straight Connector 14"/>
          <p:cNvCxnSpPr/>
          <p:nvPr/>
        </p:nvCxnSpPr>
        <p:spPr>
          <a:xfrm>
            <a:off x="9890829" y="2581744"/>
            <a:ext cx="991548" cy="8869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70" y="4490985"/>
            <a:ext cx="2550235" cy="157871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8755" y="4388217"/>
            <a:ext cx="2706373" cy="1786900"/>
          </a:xfrm>
          <a:prstGeom prst="rect">
            <a:avLst/>
          </a:prstGeom>
        </p:spPr>
      </p:pic>
      <p:sp>
        <p:nvSpPr>
          <p:cNvPr id="14" name="Rectangle 13"/>
          <p:cNvSpPr/>
          <p:nvPr/>
        </p:nvSpPr>
        <p:spPr>
          <a:xfrm>
            <a:off x="2203105" y="6306118"/>
            <a:ext cx="1675203" cy="307777"/>
          </a:xfrm>
          <a:prstGeom prst="rect">
            <a:avLst/>
          </a:prstGeom>
        </p:spPr>
        <p:txBody>
          <a:bodyPr wrap="none">
            <a:spAutoFit/>
          </a:bodyPr>
          <a:lstStyle/>
          <a:p>
            <a:pPr algn="ctr"/>
            <a:r>
              <a:rPr lang="en-US" sz="1400" b="1" dirty="0" smtClean="0">
                <a:solidFill>
                  <a:srgbClr val="000000"/>
                </a:solidFill>
                <a:ea typeface="Calibri" charset="0"/>
                <a:cs typeface="Calibri" charset="0"/>
              </a:rPr>
              <a:t>MEMS mirror VCSEL</a:t>
            </a:r>
            <a:endParaRPr lang="en-US" sz="1600" b="1" dirty="0">
              <a:ea typeface="Calibri" charset="0"/>
              <a:cs typeface="Calibri" charset="0"/>
            </a:endParaRPr>
          </a:p>
        </p:txBody>
      </p:sp>
      <p:sp>
        <p:nvSpPr>
          <p:cNvPr id="16" name="Rectangle 15"/>
          <p:cNvSpPr/>
          <p:nvPr/>
        </p:nvSpPr>
        <p:spPr>
          <a:xfrm>
            <a:off x="8548435" y="6313792"/>
            <a:ext cx="899606" cy="307777"/>
          </a:xfrm>
          <a:prstGeom prst="rect">
            <a:avLst/>
          </a:prstGeom>
        </p:spPr>
        <p:txBody>
          <a:bodyPr wrap="none">
            <a:spAutoFit/>
          </a:bodyPr>
          <a:lstStyle/>
          <a:p>
            <a:pPr algn="ctr"/>
            <a:r>
              <a:rPr lang="en-US" sz="1400" b="1" dirty="0" smtClean="0">
                <a:solidFill>
                  <a:srgbClr val="000000"/>
                </a:solidFill>
                <a:ea typeface="Calibri" charset="0"/>
                <a:cs typeface="Calibri" charset="0"/>
              </a:rPr>
              <a:t>DBR laser</a:t>
            </a:r>
            <a:endParaRPr lang="en-US" sz="1600" b="1" dirty="0">
              <a:ea typeface="Calibri" charset="0"/>
              <a:cs typeface="Calibri" charset="0"/>
            </a:endParaRPr>
          </a:p>
        </p:txBody>
      </p:sp>
    </p:spTree>
    <p:extLst>
      <p:ext uri="{BB962C8B-B14F-4D97-AF65-F5344CB8AC3E}">
        <p14:creationId xmlns:p14="http://schemas.microsoft.com/office/powerpoint/2010/main" val="742302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346887"/>
            <a:ext cx="11567160" cy="5113120"/>
          </a:xfrm>
        </p:spPr>
        <p:txBody>
          <a:bodyPr>
            <a:noAutofit/>
          </a:bodyPr>
          <a:lstStyle/>
          <a:p>
            <a:r>
              <a:rPr lang="en-US" dirty="0" smtClean="0"/>
              <a:t>Photocurrent PSD </a:t>
            </a:r>
            <a:r>
              <a:rPr lang="en-US" smtClean="0"/>
              <a:t>from theory</a:t>
            </a:r>
            <a:endParaRPr lang="en-US" dirty="0" smtClean="0"/>
          </a:p>
          <a:p>
            <a:endParaRPr lang="en-US" dirty="0"/>
          </a:p>
          <a:p>
            <a:endParaRPr lang="en-US" dirty="0" smtClean="0"/>
          </a:p>
          <a:p>
            <a:endParaRPr lang="en-US" dirty="0" smtClean="0"/>
          </a:p>
          <a:p>
            <a:r>
              <a:rPr lang="en-US" dirty="0" smtClean="0"/>
              <a:t>Even without shot noise,  ranging accuracy is fundamentally limited by PN</a:t>
            </a:r>
          </a:p>
          <a:p>
            <a:pPr lvl="1"/>
            <a:endParaRPr lang="en-US" dirty="0" smtClean="0"/>
          </a:p>
        </p:txBody>
      </p:sp>
      <p:sp>
        <p:nvSpPr>
          <p:cNvPr id="2" name="Title 1"/>
          <p:cNvSpPr>
            <a:spLocks noGrp="1"/>
          </p:cNvSpPr>
          <p:nvPr>
            <p:ph type="title"/>
          </p:nvPr>
        </p:nvSpPr>
        <p:spPr/>
        <p:txBody>
          <a:bodyPr>
            <a:normAutofit/>
          </a:bodyPr>
          <a:lstStyle/>
          <a:p>
            <a:r>
              <a:rPr lang="en-US" dirty="0" smtClean="0"/>
              <a:t>Phase noise example</a:t>
            </a:r>
            <a:endParaRPr lang="en-US" dirty="0"/>
          </a:p>
        </p:txBody>
      </p:sp>
      <p:pic>
        <p:nvPicPr>
          <p:cNvPr id="6" name="Picture 5"/>
          <p:cNvPicPr>
            <a:picLocks noChangeAspect="1"/>
          </p:cNvPicPr>
          <p:nvPr/>
        </p:nvPicPr>
        <p:blipFill>
          <a:blip r:embed="rId3"/>
          <a:stretch>
            <a:fillRect/>
          </a:stretch>
        </p:blipFill>
        <p:spPr>
          <a:xfrm>
            <a:off x="2146845" y="1755010"/>
            <a:ext cx="8178800" cy="990600"/>
          </a:xfrm>
          <a:prstGeom prst="rect">
            <a:avLst/>
          </a:prstGeom>
        </p:spPr>
      </p:pic>
      <p:pic>
        <p:nvPicPr>
          <p:cNvPr id="10" name="Picture 9"/>
          <p:cNvPicPr>
            <a:picLocks noChangeAspect="1"/>
          </p:cNvPicPr>
          <p:nvPr/>
        </p:nvPicPr>
        <p:blipFill>
          <a:blip r:embed="rId4"/>
          <a:stretch>
            <a:fillRect/>
          </a:stretch>
        </p:blipFill>
        <p:spPr>
          <a:xfrm>
            <a:off x="2208397" y="2832127"/>
            <a:ext cx="3657600" cy="571500"/>
          </a:xfrm>
          <a:prstGeom prst="rect">
            <a:avLst/>
          </a:prstGeom>
        </p:spPr>
      </p:pic>
      <p:sp>
        <p:nvSpPr>
          <p:cNvPr id="12" name="Rectangle 11"/>
          <p:cNvSpPr/>
          <p:nvPr/>
        </p:nvSpPr>
        <p:spPr>
          <a:xfrm>
            <a:off x="6236245" y="2809932"/>
            <a:ext cx="5022656" cy="64633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solidFill>
                  <a:srgbClr val="FF0000"/>
                </a:solidFill>
              </a:rPr>
              <a:t>Beyond coherence length (tau&gt;</a:t>
            </a:r>
            <a:r>
              <a:rPr lang="en-US" dirty="0" err="1" smtClean="0">
                <a:solidFill>
                  <a:srgbClr val="FF0000"/>
                </a:solidFill>
              </a:rPr>
              <a:t>tau_c</a:t>
            </a:r>
            <a:r>
              <a:rPr lang="en-US" dirty="0" smtClean="0">
                <a:solidFill>
                  <a:srgbClr val="FF0000"/>
                </a:solidFill>
              </a:rPr>
              <a:t>), it’s just Lorentzian </a:t>
            </a:r>
            <a:r>
              <a:rPr lang="en-US" dirty="0" err="1" smtClean="0">
                <a:solidFill>
                  <a:srgbClr val="FF0000"/>
                </a:solidFill>
              </a:rPr>
              <a:t>lineshape</a:t>
            </a:r>
            <a:r>
              <a:rPr lang="en-US" dirty="0" smtClean="0">
                <a:solidFill>
                  <a:srgbClr val="FF0000"/>
                </a:solidFill>
              </a:rPr>
              <a:t> + shot noise floor </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68" y="4017169"/>
            <a:ext cx="4607595" cy="2730668"/>
          </a:xfrm>
          <a:prstGeom prst="rect">
            <a:avLst/>
          </a:prstGeom>
        </p:spPr>
      </p:pic>
      <p:sp>
        <p:nvSpPr>
          <p:cNvPr id="9" name="Rectangle 8"/>
          <p:cNvSpPr/>
          <p:nvPr/>
        </p:nvSpPr>
        <p:spPr>
          <a:xfrm>
            <a:off x="2590377" y="4064558"/>
            <a:ext cx="2303944" cy="523220"/>
          </a:xfrm>
          <a:prstGeom prst="rect">
            <a:avLst/>
          </a:prstGeom>
        </p:spPr>
        <p:txBody>
          <a:bodyPr wrap="square">
            <a:spAutoFit/>
          </a:bodyPr>
          <a:lstStyle/>
          <a:p>
            <a:pPr marL="285750" indent="-285750">
              <a:buFont typeface="Arial" charset="0"/>
              <a:buChar char="•"/>
            </a:pPr>
            <a:r>
              <a:rPr lang="en-US" sz="1400" dirty="0" smtClean="0"/>
              <a:t>Linewidth: 10MHz</a:t>
            </a:r>
          </a:p>
          <a:p>
            <a:pPr marL="285750" indent="-285750">
              <a:buFont typeface="Arial" charset="0"/>
              <a:buChar char="•"/>
            </a:pPr>
            <a:r>
              <a:rPr lang="en-US" sz="1400" dirty="0" smtClean="0"/>
              <a:t>Scan time: 10us </a:t>
            </a:r>
          </a:p>
        </p:txBody>
      </p:sp>
      <p:sp>
        <p:nvSpPr>
          <p:cNvPr id="17" name="Rectangle 16"/>
          <p:cNvSpPr/>
          <p:nvPr/>
        </p:nvSpPr>
        <p:spPr>
          <a:xfrm>
            <a:off x="3030927" y="6073909"/>
            <a:ext cx="1746964"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t>Signal power</a:t>
            </a:r>
          </a:p>
        </p:txBody>
      </p:sp>
      <p:sp>
        <p:nvSpPr>
          <p:cNvPr id="18" name="Rectangle 17"/>
          <p:cNvSpPr/>
          <p:nvPr/>
        </p:nvSpPr>
        <p:spPr>
          <a:xfrm>
            <a:off x="3504345" y="5331575"/>
            <a:ext cx="1863394"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t>Phase noise pedestal peak</a:t>
            </a:r>
          </a:p>
        </p:txBody>
      </p:sp>
      <p:cxnSp>
        <p:nvCxnSpPr>
          <p:cNvPr id="19" name="Straight Connector 18"/>
          <p:cNvCxnSpPr/>
          <p:nvPr/>
        </p:nvCxnSpPr>
        <p:spPr>
          <a:xfrm flipH="1">
            <a:off x="3742349" y="5593185"/>
            <a:ext cx="399701" cy="238801"/>
          </a:xfrm>
          <a:prstGeom prst="line">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046601" y="6121322"/>
            <a:ext cx="473418" cy="90637"/>
          </a:xfrm>
          <a:prstGeom prst="line">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9385" y="3970059"/>
            <a:ext cx="3807931" cy="2693020"/>
          </a:xfrm>
          <a:prstGeom prst="rect">
            <a:avLst/>
          </a:prstGeom>
        </p:spPr>
      </p:pic>
      <p:sp>
        <p:nvSpPr>
          <p:cNvPr id="26" name="Rectangle 25"/>
          <p:cNvSpPr/>
          <p:nvPr/>
        </p:nvSpPr>
        <p:spPr>
          <a:xfrm>
            <a:off x="5715083" y="4172280"/>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chemeClr val="accent6">
                    <a:lumMod val="75000"/>
                  </a:schemeClr>
                </a:solidFill>
              </a:rPr>
              <a:t>1m</a:t>
            </a:r>
          </a:p>
        </p:txBody>
      </p:sp>
      <p:cxnSp>
        <p:nvCxnSpPr>
          <p:cNvPr id="27" name="Straight Connector 26"/>
          <p:cNvCxnSpPr/>
          <p:nvPr/>
        </p:nvCxnSpPr>
        <p:spPr>
          <a:xfrm>
            <a:off x="1257159" y="4761107"/>
            <a:ext cx="4692748" cy="137047"/>
          </a:xfrm>
          <a:prstGeom prst="line">
            <a:avLst/>
          </a:prstGeom>
          <a:ln w="190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593337" y="4898154"/>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chemeClr val="accent4"/>
                </a:solidFill>
              </a:rPr>
              <a:t>20m</a:t>
            </a:r>
          </a:p>
        </p:txBody>
      </p:sp>
      <p:cxnSp>
        <p:nvCxnSpPr>
          <p:cNvPr id="31" name="Straight Connector 30"/>
          <p:cNvCxnSpPr/>
          <p:nvPr/>
        </p:nvCxnSpPr>
        <p:spPr>
          <a:xfrm flipV="1">
            <a:off x="4293441" y="5224938"/>
            <a:ext cx="2967258" cy="615810"/>
          </a:xfrm>
          <a:prstGeom prst="line">
            <a:avLst/>
          </a:prstGeom>
          <a:ln w="19050">
            <a:solidFill>
              <a:schemeClr val="accent4">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023294" y="3957899"/>
            <a:ext cx="3149526" cy="2308324"/>
          </a:xfrm>
          <a:prstGeom prst="rect">
            <a:avLst/>
          </a:prstGeom>
          <a:noFill/>
        </p:spPr>
        <p:txBody>
          <a:bodyPr wrap="square" rtlCol="0">
            <a:spAutoFit/>
          </a:bodyPr>
          <a:lstStyle/>
          <a:p>
            <a:pPr marL="285750" indent="-285750">
              <a:buFont typeface="Arial" charset="0"/>
              <a:buChar char="•"/>
            </a:pPr>
            <a:r>
              <a:rPr lang="en-US" dirty="0" smtClean="0">
                <a:solidFill>
                  <a:srgbClr val="FF0000"/>
                </a:solidFill>
              </a:rPr>
              <a:t>Even beyond coherence</a:t>
            </a:r>
            <a:r>
              <a:rPr lang="en-US" dirty="0">
                <a:solidFill>
                  <a:srgbClr val="FF0000"/>
                </a:solidFill>
              </a:rPr>
              <a:t> </a:t>
            </a:r>
            <a:r>
              <a:rPr lang="en-US" dirty="0" smtClean="0">
                <a:solidFill>
                  <a:srgbClr val="FF0000"/>
                </a:solidFill>
              </a:rPr>
              <a:t>range, it is still possible to estimate the distance from Lorentzian </a:t>
            </a:r>
            <a:r>
              <a:rPr lang="en-US" dirty="0" err="1" smtClean="0">
                <a:solidFill>
                  <a:srgbClr val="FF0000"/>
                </a:solidFill>
              </a:rPr>
              <a:t>lineshape</a:t>
            </a:r>
            <a:r>
              <a:rPr lang="en-US" dirty="0" smtClean="0">
                <a:solidFill>
                  <a:srgbClr val="FF0000"/>
                </a:solidFill>
              </a:rPr>
              <a:t/>
            </a:r>
            <a:br>
              <a:rPr lang="en-US" dirty="0" smtClean="0">
                <a:solidFill>
                  <a:srgbClr val="FF0000"/>
                </a:solidFill>
              </a:rPr>
            </a:br>
            <a:r>
              <a:rPr lang="en-US" dirty="0" smtClean="0">
                <a:solidFill>
                  <a:srgbClr val="FF0000"/>
                </a:solidFill>
              </a:rPr>
              <a:t>(just less accurate)</a:t>
            </a:r>
          </a:p>
          <a:p>
            <a:pPr marL="285750" indent="-285750">
              <a:buFont typeface="Arial" charset="0"/>
              <a:buChar char="•"/>
            </a:pPr>
            <a:r>
              <a:rPr lang="en-US" dirty="0" smtClean="0">
                <a:solidFill>
                  <a:srgbClr val="FF0000"/>
                </a:solidFill>
              </a:rPr>
              <a:t>Beyond coherence range, PSD peak height is constant</a:t>
            </a:r>
            <a:br>
              <a:rPr lang="en-US" dirty="0" smtClean="0">
                <a:solidFill>
                  <a:srgbClr val="FF0000"/>
                </a:solidFill>
              </a:rPr>
            </a:br>
            <a:r>
              <a:rPr lang="en-US" dirty="0" smtClean="0">
                <a:solidFill>
                  <a:srgbClr val="FF0000"/>
                </a:solidFill>
              </a:rPr>
              <a:t>(function of linewidth)</a:t>
            </a:r>
          </a:p>
        </p:txBody>
      </p:sp>
      <p:pic>
        <p:nvPicPr>
          <p:cNvPr id="3" name="Picture 2"/>
          <p:cNvPicPr>
            <a:picLocks noChangeAspect="1"/>
          </p:cNvPicPr>
          <p:nvPr/>
        </p:nvPicPr>
        <p:blipFill>
          <a:blip r:embed="rId7"/>
          <a:stretch>
            <a:fillRect/>
          </a:stretch>
        </p:blipFill>
        <p:spPr>
          <a:xfrm>
            <a:off x="2383449" y="4978520"/>
            <a:ext cx="1358900" cy="444500"/>
          </a:xfrm>
          <a:prstGeom prst="rect">
            <a:avLst/>
          </a:prstGeom>
        </p:spPr>
      </p:pic>
      <p:cxnSp>
        <p:nvCxnSpPr>
          <p:cNvPr id="23" name="Straight Connector 22"/>
          <p:cNvCxnSpPr/>
          <p:nvPr/>
        </p:nvCxnSpPr>
        <p:spPr>
          <a:xfrm flipH="1">
            <a:off x="2709865" y="5499771"/>
            <a:ext cx="353034" cy="371067"/>
          </a:xfrm>
          <a:prstGeom prst="line">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090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122" y="769007"/>
            <a:ext cx="3807930" cy="2693020"/>
          </a:xfrm>
          <a:prstGeom prst="rect">
            <a:avLst/>
          </a:prstGeom>
        </p:spPr>
      </p:pic>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p:txBody>
          <a:bodyPr>
            <a:normAutofit/>
          </a:bodyPr>
          <a:lstStyle/>
          <a:p>
            <a:r>
              <a:rPr lang="en-US" dirty="0" smtClean="0"/>
              <a:t>Phase noise example</a:t>
            </a:r>
            <a:endParaRPr lang="en-US"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121" y="3638587"/>
            <a:ext cx="3807931" cy="2693020"/>
          </a:xfrm>
          <a:prstGeom prst="rect">
            <a:avLst/>
          </a:prstGeom>
        </p:spPr>
      </p:pic>
      <p:sp>
        <p:nvSpPr>
          <p:cNvPr id="26" name="Rectangle 25"/>
          <p:cNvSpPr/>
          <p:nvPr/>
        </p:nvSpPr>
        <p:spPr>
          <a:xfrm>
            <a:off x="6726374" y="3889284"/>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chemeClr val="accent6">
                    <a:lumMod val="75000"/>
                  </a:schemeClr>
                </a:solidFill>
              </a:rPr>
              <a:t>1m</a:t>
            </a:r>
          </a:p>
        </p:txBody>
      </p:sp>
      <p:sp>
        <p:nvSpPr>
          <p:cNvPr id="30" name="Rectangle 29"/>
          <p:cNvSpPr/>
          <p:nvPr/>
        </p:nvSpPr>
        <p:spPr>
          <a:xfrm>
            <a:off x="8659128" y="4546927"/>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chemeClr val="accent4"/>
                </a:solidFill>
              </a:rPr>
              <a:t>20m</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071" y="2144858"/>
            <a:ext cx="4607595" cy="3258554"/>
          </a:xfrm>
          <a:prstGeom prst="rect">
            <a:avLst/>
          </a:prstGeom>
        </p:spPr>
      </p:pic>
      <p:sp>
        <p:nvSpPr>
          <p:cNvPr id="4" name="Rectangle 3"/>
          <p:cNvSpPr/>
          <p:nvPr/>
        </p:nvSpPr>
        <p:spPr>
          <a:xfrm>
            <a:off x="3482436" y="4308206"/>
            <a:ext cx="2296526" cy="369332"/>
          </a:xfrm>
          <a:prstGeom prst="rect">
            <a:avLst/>
          </a:prstGeom>
        </p:spPr>
        <p:txBody>
          <a:bodyPr wrap="none">
            <a:spAutoFit/>
          </a:bodyPr>
          <a:lstStyle/>
          <a:p>
            <a:r>
              <a:rPr lang="en-US" dirty="0">
                <a:solidFill>
                  <a:schemeClr val="accent5"/>
                </a:solidFill>
              </a:rPr>
              <a:t>Linewidth: </a:t>
            </a:r>
            <a:r>
              <a:rPr lang="en-US" dirty="0" smtClean="0">
                <a:solidFill>
                  <a:schemeClr val="accent5"/>
                </a:solidFill>
              </a:rPr>
              <a:t>10MHz</a:t>
            </a:r>
            <a:r>
              <a:rPr lang="en-US" baseline="30000" dirty="0" smtClean="0">
                <a:solidFill>
                  <a:schemeClr val="accent5"/>
                </a:solidFill>
              </a:rPr>
              <a:t>2</a:t>
            </a:r>
            <a:r>
              <a:rPr lang="en-US" dirty="0" smtClean="0">
                <a:solidFill>
                  <a:schemeClr val="accent5"/>
                </a:solidFill>
              </a:rPr>
              <a:t>/Hz</a:t>
            </a:r>
            <a:endParaRPr lang="en-US" dirty="0">
              <a:solidFill>
                <a:schemeClr val="accent5"/>
              </a:solidFill>
            </a:endParaRPr>
          </a:p>
        </p:txBody>
      </p:sp>
      <p:sp>
        <p:nvSpPr>
          <p:cNvPr id="23" name="Rectangle 22"/>
          <p:cNvSpPr/>
          <p:nvPr/>
        </p:nvSpPr>
        <p:spPr>
          <a:xfrm>
            <a:off x="3389868" y="2672534"/>
            <a:ext cx="2179507" cy="369332"/>
          </a:xfrm>
          <a:prstGeom prst="rect">
            <a:avLst/>
          </a:prstGeom>
        </p:spPr>
        <p:txBody>
          <a:bodyPr wrap="none">
            <a:spAutoFit/>
          </a:bodyPr>
          <a:lstStyle/>
          <a:p>
            <a:r>
              <a:rPr lang="en-US" dirty="0">
                <a:solidFill>
                  <a:schemeClr val="accent2"/>
                </a:solidFill>
              </a:rPr>
              <a:t>Linewidth: </a:t>
            </a:r>
            <a:r>
              <a:rPr lang="en-US" dirty="0" smtClean="0">
                <a:solidFill>
                  <a:schemeClr val="accent2"/>
                </a:solidFill>
              </a:rPr>
              <a:t>2MHz</a:t>
            </a:r>
            <a:r>
              <a:rPr lang="en-US" baseline="30000" dirty="0" smtClean="0">
                <a:solidFill>
                  <a:schemeClr val="accent2"/>
                </a:solidFill>
              </a:rPr>
              <a:t>2</a:t>
            </a:r>
            <a:r>
              <a:rPr lang="en-US" dirty="0" smtClean="0">
                <a:solidFill>
                  <a:schemeClr val="accent2"/>
                </a:solidFill>
              </a:rPr>
              <a:t>/Hz</a:t>
            </a:r>
            <a:endParaRPr lang="en-US" dirty="0">
              <a:solidFill>
                <a:schemeClr val="accent2"/>
              </a:solidFill>
            </a:endParaRPr>
          </a:p>
        </p:txBody>
      </p:sp>
      <p:sp>
        <p:nvSpPr>
          <p:cNvPr id="28" name="Rectangle 27"/>
          <p:cNvSpPr/>
          <p:nvPr/>
        </p:nvSpPr>
        <p:spPr>
          <a:xfrm>
            <a:off x="6726374" y="1225605"/>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chemeClr val="accent5"/>
                </a:solidFill>
              </a:rPr>
              <a:t>1m</a:t>
            </a:r>
          </a:p>
        </p:txBody>
      </p:sp>
      <p:sp>
        <p:nvSpPr>
          <p:cNvPr id="29" name="Rectangle 28"/>
          <p:cNvSpPr/>
          <p:nvPr/>
        </p:nvSpPr>
        <p:spPr>
          <a:xfrm>
            <a:off x="8659128" y="1883248"/>
            <a:ext cx="969655" cy="261610"/>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1100" dirty="0" smtClean="0">
                <a:solidFill>
                  <a:srgbClr val="C00000"/>
                </a:solidFill>
              </a:rPr>
              <a:t>20m</a:t>
            </a:r>
          </a:p>
        </p:txBody>
      </p:sp>
      <p:cxnSp>
        <p:nvCxnSpPr>
          <p:cNvPr id="32" name="Straight Connector 31"/>
          <p:cNvCxnSpPr>
            <a:endCxn id="7" idx="1"/>
          </p:cNvCxnSpPr>
          <p:nvPr/>
        </p:nvCxnSpPr>
        <p:spPr>
          <a:xfrm flipV="1">
            <a:off x="4906594" y="2115517"/>
            <a:ext cx="1582528" cy="466406"/>
          </a:xfrm>
          <a:prstGeom prst="line">
            <a:avLst/>
          </a:prstGeom>
          <a:ln w="190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81100" y="4677538"/>
            <a:ext cx="1522725" cy="755215"/>
          </a:xfrm>
          <a:prstGeom prst="line">
            <a:avLst/>
          </a:prstGeom>
          <a:ln w="1905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248674" y="1849653"/>
            <a:ext cx="1715278" cy="369332"/>
          </a:xfrm>
          <a:prstGeom prst="rect">
            <a:avLst/>
          </a:prstGeom>
        </p:spPr>
        <p:txBody>
          <a:bodyPr wrap="none">
            <a:spAutoFit/>
          </a:bodyPr>
          <a:lstStyle/>
          <a:p>
            <a:r>
              <a:rPr lang="en-US"/>
              <a:t>Scan time: 10us </a:t>
            </a:r>
            <a:endParaRPr lang="en-US" dirty="0"/>
          </a:p>
        </p:txBody>
      </p:sp>
    </p:spTree>
    <p:extLst>
      <p:ext uri="{BB962C8B-B14F-4D97-AF65-F5344CB8AC3E}">
        <p14:creationId xmlns:p14="http://schemas.microsoft.com/office/powerpoint/2010/main" val="99753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p:txBody>
          <a:bodyPr>
            <a:normAutofit/>
          </a:bodyPr>
          <a:lstStyle/>
          <a:p>
            <a:r>
              <a:rPr lang="en-US" dirty="0" smtClean="0"/>
              <a:t>Phase noise problem: algorithm</a:t>
            </a:r>
            <a:endParaRPr lang="en-US" dirty="0"/>
          </a:p>
        </p:txBody>
      </p:sp>
      <p:sp>
        <p:nvSpPr>
          <p:cNvPr id="16" name="Content Placeholder 2"/>
          <p:cNvSpPr txBox="1">
            <a:spLocks/>
          </p:cNvSpPr>
          <p:nvPr/>
        </p:nvSpPr>
        <p:spPr>
          <a:xfrm>
            <a:off x="312420" y="1346886"/>
            <a:ext cx="11567160"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Common belief: targets should always be within the coherence range</a:t>
            </a:r>
          </a:p>
          <a:p>
            <a:pPr lvl="1"/>
            <a:r>
              <a:rPr lang="en-US" dirty="0" smtClean="0"/>
              <a:t>Significantly constrains linewidth spec for tunable laser</a:t>
            </a:r>
          </a:p>
          <a:p>
            <a:r>
              <a:rPr lang="en-US" dirty="0" smtClean="0"/>
              <a:t>Backend: need to solve line spectral estimation problem</a:t>
            </a:r>
          </a:p>
          <a:p>
            <a:pPr lvl="1"/>
            <a:r>
              <a:rPr lang="en-US" dirty="0" smtClean="0"/>
              <a:t>Common signal model:</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In our case, phase term is actually random, and it is known that existing estimation algorithms perform poorly in presence of strong phase noise*</a:t>
            </a:r>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08" y="3138066"/>
            <a:ext cx="5667768" cy="2214628"/>
          </a:xfrm>
          <a:prstGeom prst="rect">
            <a:avLst/>
          </a:prstGeom>
        </p:spPr>
      </p:pic>
      <p:sp>
        <p:nvSpPr>
          <p:cNvPr id="19" name="Rectangle 18"/>
          <p:cNvSpPr/>
          <p:nvPr/>
        </p:nvSpPr>
        <p:spPr>
          <a:xfrm>
            <a:off x="1439148" y="6306119"/>
            <a:ext cx="9313704" cy="307777"/>
          </a:xfrm>
          <a:prstGeom prst="rect">
            <a:avLst/>
          </a:prstGeom>
        </p:spPr>
        <p:txBody>
          <a:bodyPr wrap="none">
            <a:spAutoFit/>
          </a:bodyPr>
          <a:lstStyle/>
          <a:p>
            <a:r>
              <a:rPr lang="en-US" sz="1400" dirty="0"/>
              <a:t>A. Barbieri, D. </a:t>
            </a:r>
            <a:r>
              <a:rPr lang="en-US" sz="1400" dirty="0" err="1"/>
              <a:t>Bolletta</a:t>
            </a:r>
            <a:r>
              <a:rPr lang="en-US" sz="1400" dirty="0"/>
              <a:t> and G. </a:t>
            </a:r>
            <a:r>
              <a:rPr lang="en-US" sz="1400" dirty="0" err="1"/>
              <a:t>Colavolpe</a:t>
            </a:r>
            <a:r>
              <a:rPr lang="en-US" sz="1400" dirty="0"/>
              <a:t>, </a:t>
            </a:r>
            <a:r>
              <a:rPr lang="en-US" sz="1400" i="1" dirty="0" smtClean="0"/>
              <a:t>GLOBECOM </a:t>
            </a:r>
            <a:r>
              <a:rPr lang="en-US" sz="1400" i="1" dirty="0"/>
              <a:t>'05. IEEE Global Telecommunications Conference, 2005.</a:t>
            </a:r>
            <a:r>
              <a:rPr lang="en-US" sz="1400" dirty="0"/>
              <a:t>, 2005, pp. 5 pp.-.</a:t>
            </a:r>
          </a:p>
        </p:txBody>
      </p:sp>
    </p:spTree>
    <p:extLst>
      <p:ext uri="{BB962C8B-B14F-4D97-AF65-F5344CB8AC3E}">
        <p14:creationId xmlns:p14="http://schemas.microsoft.com/office/powerpoint/2010/main" val="1760167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p:txBody>
          <a:bodyPr>
            <a:normAutofit/>
          </a:bodyPr>
          <a:lstStyle/>
          <a:p>
            <a:r>
              <a:rPr lang="en-US" dirty="0" smtClean="0"/>
              <a:t>Phase noise problem: improved algorithm</a:t>
            </a:r>
            <a:endParaRPr lang="en-US" dirty="0"/>
          </a:p>
        </p:txBody>
      </p:sp>
      <p:sp>
        <p:nvSpPr>
          <p:cNvPr id="16" name="Content Placeholder 2"/>
          <p:cNvSpPr txBox="1">
            <a:spLocks/>
          </p:cNvSpPr>
          <p:nvPr/>
        </p:nvSpPr>
        <p:spPr>
          <a:xfrm>
            <a:off x="312420" y="1346886"/>
            <a:ext cx="11567160"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If we can assume there’s single </a:t>
            </a:r>
            <a:r>
              <a:rPr lang="en-US" dirty="0" err="1" smtClean="0"/>
              <a:t>scatterer</a:t>
            </a:r>
            <a:r>
              <a:rPr lang="en-US" dirty="0" smtClean="0"/>
              <a:t>, we can fit the PSD estimate to the known shape (Lorentzian + white background) to get better distance estimate than just FFT </a:t>
            </a:r>
            <a:r>
              <a:rPr lang="en-US" dirty="0" smtClean="0">
                <a:sym typeface="Wingdings"/>
              </a:rPr>
              <a:t> peak-finding</a:t>
            </a:r>
          </a:p>
          <a:p>
            <a:pPr lvl="1"/>
            <a:r>
              <a:rPr lang="en-US" dirty="0" smtClean="0">
                <a:sym typeface="Wingdings"/>
              </a:rPr>
              <a:t>Given prior:</a:t>
            </a:r>
          </a:p>
          <a:p>
            <a:pPr lvl="1"/>
            <a:endParaRPr lang="en-US" dirty="0">
              <a:sym typeface="Wingdings"/>
            </a:endParaRPr>
          </a:p>
          <a:p>
            <a:pPr lvl="1"/>
            <a:endParaRPr lang="en-US" dirty="0" smtClean="0">
              <a:sym typeface="Wingdings"/>
            </a:endParaRPr>
          </a:p>
          <a:p>
            <a:pPr lvl="1"/>
            <a:endParaRPr lang="en-US" dirty="0">
              <a:sym typeface="Wingdings"/>
            </a:endParaRPr>
          </a:p>
          <a:p>
            <a:pPr lvl="1"/>
            <a:r>
              <a:rPr lang="en-US" dirty="0" smtClean="0">
                <a:sym typeface="Wingdings"/>
              </a:rPr>
              <a:t>Signal model:</a:t>
            </a:r>
          </a:p>
          <a:p>
            <a:pPr lvl="1"/>
            <a:endParaRPr lang="en-US" dirty="0">
              <a:sym typeface="Wingdings"/>
            </a:endParaRPr>
          </a:p>
          <a:p>
            <a:pPr lvl="1"/>
            <a:endParaRPr lang="en-US" dirty="0" smtClean="0">
              <a:sym typeface="Wingdings"/>
            </a:endParaRPr>
          </a:p>
          <a:p>
            <a:pPr lvl="1"/>
            <a:r>
              <a:rPr lang="en-US" dirty="0" smtClean="0">
                <a:sym typeface="Wingdings"/>
              </a:rPr>
              <a:t>Least-squares solution:</a:t>
            </a:r>
            <a:endParaRPr lang="en-US" dirty="0">
              <a:sym typeface="Wingdings"/>
            </a:endParaRPr>
          </a:p>
        </p:txBody>
      </p:sp>
      <p:pic>
        <p:nvPicPr>
          <p:cNvPr id="17" name="Picture 16"/>
          <p:cNvPicPr>
            <a:picLocks noChangeAspect="1"/>
          </p:cNvPicPr>
          <p:nvPr/>
        </p:nvPicPr>
        <p:blipFill>
          <a:blip r:embed="rId3"/>
          <a:stretch>
            <a:fillRect/>
          </a:stretch>
        </p:blipFill>
        <p:spPr>
          <a:xfrm>
            <a:off x="1845729" y="3194849"/>
            <a:ext cx="4868266" cy="760667"/>
          </a:xfrm>
          <a:prstGeom prst="rect">
            <a:avLst/>
          </a:prstGeom>
        </p:spPr>
      </p:pic>
      <p:pic>
        <p:nvPicPr>
          <p:cNvPr id="3" name="Picture 2"/>
          <p:cNvPicPr>
            <a:picLocks noChangeAspect="1"/>
          </p:cNvPicPr>
          <p:nvPr/>
        </p:nvPicPr>
        <p:blipFill>
          <a:blip r:embed="rId4"/>
          <a:stretch>
            <a:fillRect/>
          </a:stretch>
        </p:blipFill>
        <p:spPr>
          <a:xfrm>
            <a:off x="1845729" y="4592744"/>
            <a:ext cx="5224780" cy="614680"/>
          </a:xfrm>
          <a:prstGeom prst="rect">
            <a:avLst/>
          </a:prstGeom>
        </p:spPr>
      </p:pic>
      <p:pic>
        <p:nvPicPr>
          <p:cNvPr id="4" name="Picture 3"/>
          <p:cNvPicPr>
            <a:picLocks noChangeAspect="1"/>
          </p:cNvPicPr>
          <p:nvPr/>
        </p:nvPicPr>
        <p:blipFill>
          <a:blip r:embed="rId5"/>
          <a:stretch>
            <a:fillRect/>
          </a:stretch>
        </p:blipFill>
        <p:spPr>
          <a:xfrm>
            <a:off x="2328253" y="5937529"/>
            <a:ext cx="3903218" cy="52247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7997" y="3224151"/>
            <a:ext cx="4289442" cy="2737186"/>
          </a:xfrm>
          <a:prstGeom prst="rect">
            <a:avLst/>
          </a:prstGeom>
        </p:spPr>
      </p:pic>
    </p:spTree>
    <p:extLst>
      <p:ext uri="{BB962C8B-B14F-4D97-AF65-F5344CB8AC3E}">
        <p14:creationId xmlns:p14="http://schemas.microsoft.com/office/powerpoint/2010/main" val="1932860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12420" y="1346887"/>
            <a:ext cx="11567160" cy="5113120"/>
          </a:xfrm>
        </p:spPr>
        <p:txBody>
          <a:bodyPr>
            <a:noAutofit/>
          </a:bodyPr>
          <a:lstStyle/>
          <a:p>
            <a:endParaRPr lang="en-US" dirty="0"/>
          </a:p>
          <a:p>
            <a:endParaRPr lang="en-US" dirty="0" smtClean="0"/>
          </a:p>
          <a:p>
            <a:endParaRPr lang="en-US" dirty="0" smtClean="0"/>
          </a:p>
        </p:txBody>
      </p:sp>
      <p:sp>
        <p:nvSpPr>
          <p:cNvPr id="2" name="Title 1"/>
          <p:cNvSpPr>
            <a:spLocks noGrp="1"/>
          </p:cNvSpPr>
          <p:nvPr>
            <p:ph type="title"/>
          </p:nvPr>
        </p:nvSpPr>
        <p:spPr/>
        <p:txBody>
          <a:bodyPr>
            <a:normAutofit/>
          </a:bodyPr>
          <a:lstStyle/>
          <a:p>
            <a:r>
              <a:rPr lang="en-US" dirty="0" smtClean="0"/>
              <a:t>Phase noise problem: improved algorithm</a:t>
            </a:r>
            <a:endParaRPr lang="en-US" dirty="0"/>
          </a:p>
        </p:txBody>
      </p:sp>
      <p:sp>
        <p:nvSpPr>
          <p:cNvPr id="16" name="Content Placeholder 2"/>
          <p:cNvSpPr txBox="1">
            <a:spLocks/>
          </p:cNvSpPr>
          <p:nvPr/>
        </p:nvSpPr>
        <p:spPr>
          <a:xfrm>
            <a:off x="312420" y="1346886"/>
            <a:ext cx="11567160" cy="5358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ym typeface="Wingdings"/>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66596"/>
          <a:stretch/>
        </p:blipFill>
        <p:spPr>
          <a:xfrm>
            <a:off x="1044007" y="1346885"/>
            <a:ext cx="4275886" cy="2290861"/>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65835"/>
          <a:stretch/>
        </p:blipFill>
        <p:spPr>
          <a:xfrm>
            <a:off x="3760456" y="4116948"/>
            <a:ext cx="4275886" cy="2343059"/>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34300" b="34031"/>
          <a:stretch/>
        </p:blipFill>
        <p:spPr>
          <a:xfrm>
            <a:off x="6381471" y="1360828"/>
            <a:ext cx="4275886" cy="2171881"/>
          </a:xfrm>
          <a:prstGeom prst="rect">
            <a:avLst/>
          </a:prstGeom>
        </p:spPr>
      </p:pic>
      <p:sp>
        <p:nvSpPr>
          <p:cNvPr id="18" name="Rectangle 17"/>
          <p:cNvSpPr/>
          <p:nvPr/>
        </p:nvSpPr>
        <p:spPr>
          <a:xfrm>
            <a:off x="1763485" y="3655158"/>
            <a:ext cx="2836930" cy="307777"/>
          </a:xfrm>
          <a:prstGeom prst="rect">
            <a:avLst/>
          </a:prstGeom>
        </p:spPr>
        <p:txBody>
          <a:bodyPr wrap="none">
            <a:spAutoFit/>
          </a:bodyPr>
          <a:lstStyle/>
          <a:p>
            <a:r>
              <a:rPr lang="en-US" sz="1400" dirty="0" smtClean="0"/>
              <a:t>Linewidth=1MHz, T=10us, </a:t>
            </a:r>
            <a:r>
              <a:rPr lang="en-US" sz="1400" dirty="0" err="1" smtClean="0"/>
              <a:t>Prx</a:t>
            </a:r>
            <a:r>
              <a:rPr lang="en-US" sz="1400" dirty="0" smtClean="0"/>
              <a:t>=1mW</a:t>
            </a:r>
            <a:endParaRPr lang="en-US" sz="1400" dirty="0"/>
          </a:p>
        </p:txBody>
      </p:sp>
      <p:sp>
        <p:nvSpPr>
          <p:cNvPr id="19" name="Rectangle 18"/>
          <p:cNvSpPr/>
          <p:nvPr/>
        </p:nvSpPr>
        <p:spPr>
          <a:xfrm>
            <a:off x="7100949" y="3563578"/>
            <a:ext cx="2788840" cy="307777"/>
          </a:xfrm>
          <a:prstGeom prst="rect">
            <a:avLst/>
          </a:prstGeom>
        </p:spPr>
        <p:txBody>
          <a:bodyPr wrap="none">
            <a:spAutoFit/>
          </a:bodyPr>
          <a:lstStyle/>
          <a:p>
            <a:r>
              <a:rPr lang="en-US" sz="1400" dirty="0" smtClean="0"/>
              <a:t>Linewidth=1MHz, T=10us, </a:t>
            </a:r>
            <a:r>
              <a:rPr lang="en-US" sz="1400" dirty="0" err="1" smtClean="0"/>
              <a:t>Prx</a:t>
            </a:r>
            <a:r>
              <a:rPr lang="en-US" sz="1400" dirty="0" smtClean="0"/>
              <a:t>=1nW</a:t>
            </a:r>
            <a:endParaRPr lang="en-US" sz="1400" dirty="0"/>
          </a:p>
        </p:txBody>
      </p:sp>
      <p:sp>
        <p:nvSpPr>
          <p:cNvPr id="20" name="Rectangle 19"/>
          <p:cNvSpPr/>
          <p:nvPr/>
        </p:nvSpPr>
        <p:spPr>
          <a:xfrm>
            <a:off x="4503979" y="6466130"/>
            <a:ext cx="2880212" cy="307777"/>
          </a:xfrm>
          <a:prstGeom prst="rect">
            <a:avLst/>
          </a:prstGeom>
        </p:spPr>
        <p:txBody>
          <a:bodyPr wrap="none">
            <a:spAutoFit/>
          </a:bodyPr>
          <a:lstStyle/>
          <a:p>
            <a:r>
              <a:rPr lang="en-US" sz="1400" dirty="0" smtClean="0"/>
              <a:t>Linewidth=10MHz, T=10us, </a:t>
            </a:r>
            <a:r>
              <a:rPr lang="en-US" sz="1400" dirty="0" err="1" smtClean="0"/>
              <a:t>Prx</a:t>
            </a:r>
            <a:r>
              <a:rPr lang="en-US" sz="1400" dirty="0" smtClean="0"/>
              <a:t>=1nW</a:t>
            </a:r>
            <a:endParaRPr lang="en-US" sz="1400" dirty="0"/>
          </a:p>
        </p:txBody>
      </p:sp>
    </p:spTree>
    <p:extLst>
      <p:ext uri="{BB962C8B-B14F-4D97-AF65-F5344CB8AC3E}">
        <p14:creationId xmlns:p14="http://schemas.microsoft.com/office/powerpoint/2010/main" val="1531236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Demonstration</a:t>
            </a:r>
            <a:endParaRPr lang="en-US" dirty="0"/>
          </a:p>
        </p:txBody>
      </p:sp>
      <p:sp>
        <p:nvSpPr>
          <p:cNvPr id="3" name="Content Placeholder 2"/>
          <p:cNvSpPr>
            <a:spLocks noGrp="1"/>
          </p:cNvSpPr>
          <p:nvPr>
            <p:ph idx="1"/>
          </p:nvPr>
        </p:nvSpPr>
        <p:spPr/>
        <p:txBody>
          <a:bodyPr/>
          <a:lstStyle/>
          <a:p>
            <a:r>
              <a:rPr lang="en-US" dirty="0" smtClean="0"/>
              <a:t>~100GHz</a:t>
            </a:r>
            <a:r>
              <a:rPr lang="en-US" dirty="0" smtClean="0"/>
              <a:t>, 10us chirping using DBR laser from Ming’s lab</a:t>
            </a:r>
          </a:p>
          <a:p>
            <a:r>
              <a:rPr lang="en-US" dirty="0" smtClean="0"/>
              <a:t>Nonlinearity in modulation </a:t>
            </a:r>
          </a:p>
          <a:p>
            <a:pPr lvl="1"/>
            <a:r>
              <a:rPr lang="en-US" dirty="0" smtClean="0"/>
              <a:t>Measured/Calibrated using</a:t>
            </a:r>
            <a:r>
              <a:rPr lang="en-US" dirty="0" smtClean="0"/>
              <a:t> resampling [</a:t>
            </a:r>
            <a:r>
              <a:rPr lang="en-US" dirty="0" err="1"/>
              <a:t>S</a:t>
            </a:r>
            <a:r>
              <a:rPr lang="en-US" dirty="0" err="1" smtClean="0"/>
              <a:t>andborn</a:t>
            </a:r>
            <a:r>
              <a:rPr lang="en-US" dirty="0" smtClean="0"/>
              <a:t> ‘17]</a:t>
            </a:r>
          </a:p>
          <a:p>
            <a:pPr lvl="1"/>
            <a:r>
              <a:rPr lang="en-US" dirty="0" smtClean="0"/>
              <a:t>Resampling points generated from reference arm with ~10cm path difference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4001294"/>
            <a:ext cx="7429500" cy="2273300"/>
          </a:xfrm>
          <a:prstGeom prst="rect">
            <a:avLst/>
          </a:prstGeom>
        </p:spPr>
      </p:pic>
    </p:spTree>
    <p:extLst>
      <p:ext uri="{BB962C8B-B14F-4D97-AF65-F5344CB8AC3E}">
        <p14:creationId xmlns:p14="http://schemas.microsoft.com/office/powerpoint/2010/main" val="275039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5954</TotalTime>
  <Words>1423</Words>
  <Application>Microsoft Macintosh PowerPoint</Application>
  <PresentationFormat>Widescreen</PresentationFormat>
  <Paragraphs>150</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Wingdings</vt:lpstr>
      <vt:lpstr>Arial</vt:lpstr>
      <vt:lpstr>Office Theme</vt:lpstr>
      <vt:lpstr>Addressing phase noise issues in FMCW Lidar</vt:lpstr>
      <vt:lpstr>Impact of phase noise on FMCW LIDAR</vt:lpstr>
      <vt:lpstr>Nature of phase noise in tunable lasers</vt:lpstr>
      <vt:lpstr>Phase noise example</vt:lpstr>
      <vt:lpstr>Phase noise example</vt:lpstr>
      <vt:lpstr>Phase noise problem: algorithm</vt:lpstr>
      <vt:lpstr>Phase noise problem: improved algorithm</vt:lpstr>
      <vt:lpstr>Phase noise problem: improved algorithm</vt:lpstr>
      <vt:lpstr>Experimental Demonstration</vt:lpstr>
      <vt:lpstr>Experimental Demonstration</vt:lpstr>
      <vt:lpstr>Experimental Demonstration</vt:lpstr>
      <vt:lpstr>Experimental Demonstration</vt:lpstr>
      <vt:lpstr>Experimental Demonstration</vt:lpstr>
      <vt:lpstr>Experimental Demonstration</vt:lpstr>
      <vt:lpstr>End-to-end system model including algorithm</vt:lpstr>
      <vt:lpstr>For really long distance measurement</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PLL for FMCW Lidar</dc:title>
  <dc:creator>Kim Taehwan</dc:creator>
  <cp:lastModifiedBy>Kim Taehwan</cp:lastModifiedBy>
  <cp:revision>173</cp:revision>
  <dcterms:created xsi:type="dcterms:W3CDTF">2017-09-24T17:10:31Z</dcterms:created>
  <dcterms:modified xsi:type="dcterms:W3CDTF">2017-11-06T20:26:14Z</dcterms:modified>
</cp:coreProperties>
</file>